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EEF"/>
    <a:srgbClr val="62CBBA"/>
    <a:srgbClr val="0099FF"/>
    <a:srgbClr val="00AC8D"/>
    <a:srgbClr val="21E8C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9" autoAdjust="0"/>
    <p:restoredTop sz="94660"/>
  </p:normalViewPr>
  <p:slideViewPr>
    <p:cSldViewPr snapToGrid="0">
      <p:cViewPr>
        <p:scale>
          <a:sx n="262" d="100"/>
          <a:sy n="262" d="100"/>
        </p:scale>
        <p:origin x="-616" y="-7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3EA3-7D87-49A0-AEE0-78200E76299B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ECFF-92D6-4607-8368-72CBBFF27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20C07A2-59F7-6809-31E2-C841C3B4B665}"/>
              </a:ext>
            </a:extLst>
          </p:cNvPr>
          <p:cNvSpPr/>
          <p:nvPr/>
        </p:nvSpPr>
        <p:spPr>
          <a:xfrm>
            <a:off x="4474029" y="2539093"/>
            <a:ext cx="1469571" cy="2792186"/>
          </a:xfrm>
          <a:custGeom>
            <a:avLst/>
            <a:gdLst>
              <a:gd name="connsiteX0" fmla="*/ 0 w 1469571"/>
              <a:gd name="connsiteY0" fmla="*/ 1951264 h 2792186"/>
              <a:gd name="connsiteX1" fmla="*/ 0 w 1469571"/>
              <a:gd name="connsiteY1" fmla="*/ 2792186 h 2792186"/>
              <a:gd name="connsiteX2" fmla="*/ 1469571 w 1469571"/>
              <a:gd name="connsiteY2" fmla="*/ 2792186 h 2792186"/>
              <a:gd name="connsiteX3" fmla="*/ 1469571 w 1469571"/>
              <a:gd name="connsiteY3" fmla="*/ 2718707 h 2792186"/>
              <a:gd name="connsiteX4" fmla="*/ 1469571 w 1469571"/>
              <a:gd name="connsiteY4" fmla="*/ 0 h 27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71" h="2792186">
                <a:moveTo>
                  <a:pt x="0" y="1951264"/>
                </a:moveTo>
                <a:lnTo>
                  <a:pt x="0" y="2792186"/>
                </a:lnTo>
                <a:lnTo>
                  <a:pt x="1469571" y="2792186"/>
                </a:lnTo>
                <a:lnTo>
                  <a:pt x="1469571" y="2718707"/>
                </a:lnTo>
                <a:lnTo>
                  <a:pt x="1469571" y="0"/>
                </a:lnTo>
              </a:path>
            </a:pathLst>
          </a:custGeom>
          <a:noFill/>
          <a:ln w="28575">
            <a:solidFill>
              <a:srgbClr val="248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EE38AF9-A736-E2E1-4A90-A57C85942333}"/>
              </a:ext>
            </a:extLst>
          </p:cNvPr>
          <p:cNvSpPr/>
          <p:nvPr/>
        </p:nvSpPr>
        <p:spPr>
          <a:xfrm>
            <a:off x="2489982" y="4433206"/>
            <a:ext cx="1151289" cy="940381"/>
          </a:xfrm>
          <a:custGeom>
            <a:avLst/>
            <a:gdLst>
              <a:gd name="connsiteX0" fmla="*/ 1771650 w 1771650"/>
              <a:gd name="connsiteY0" fmla="*/ 0 h 922564"/>
              <a:gd name="connsiteX1" fmla="*/ 1771650 w 1771650"/>
              <a:gd name="connsiteY1" fmla="*/ 922564 h 922564"/>
              <a:gd name="connsiteX2" fmla="*/ 0 w 1771650"/>
              <a:gd name="connsiteY2" fmla="*/ 922564 h 9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922564">
                <a:moveTo>
                  <a:pt x="1771650" y="0"/>
                </a:moveTo>
                <a:lnTo>
                  <a:pt x="1771650" y="922564"/>
                </a:lnTo>
                <a:lnTo>
                  <a:pt x="0" y="922564"/>
                </a:lnTo>
              </a:path>
            </a:pathLst>
          </a:custGeom>
          <a:noFill/>
          <a:ln w="28575">
            <a:solidFill>
              <a:srgbClr val="248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6C71F5-9034-4FA8-BB60-4D77B90B7F6D}"/>
              </a:ext>
            </a:extLst>
          </p:cNvPr>
          <p:cNvCxnSpPr>
            <a:cxnSpLocks/>
          </p:cNvCxnSpPr>
          <p:nvPr/>
        </p:nvCxnSpPr>
        <p:spPr>
          <a:xfrm>
            <a:off x="4064467" y="4531179"/>
            <a:ext cx="0" cy="1191985"/>
          </a:xfrm>
          <a:prstGeom prst="line">
            <a:avLst/>
          </a:prstGeom>
          <a:ln w="28575">
            <a:solidFill>
              <a:srgbClr val="248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white box with a black keyhole&#10;&#10;Description automatically generated">
            <a:extLst>
              <a:ext uri="{FF2B5EF4-FFF2-40B4-BE49-F238E27FC236}">
                <a16:creationId xmlns:a16="http://schemas.microsoft.com/office/drawing/2014/main" id="{03AC6513-6530-EFE8-C4E1-EDCC12A1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99" y="949687"/>
            <a:ext cx="4330700" cy="4330700"/>
          </a:xfrm>
          <a:prstGeom prst="rect">
            <a:avLst/>
          </a:prstGeom>
        </p:spPr>
      </p:pic>
      <p:pic>
        <p:nvPicPr>
          <p:cNvPr id="1028" name="Picture 4" descr="HID® Signo™ Mechanical Keypad Reader 40T">
            <a:extLst>
              <a:ext uri="{FF2B5EF4-FFF2-40B4-BE49-F238E27FC236}">
                <a16:creationId xmlns:a16="http://schemas.microsoft.com/office/drawing/2014/main" id="{809FABE2-C0B9-336D-1B1A-C7B2E156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82" y="1370020"/>
            <a:ext cx="1514579" cy="15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E7E20B9B-E764-464F-A3D9-2A1BB449A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7" y="8628845"/>
            <a:ext cx="6896637" cy="1277155"/>
          </a:xfrm>
          <a:prstGeom prst="rect">
            <a:avLst/>
          </a:prstGeom>
          <a:noFill/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2A80FD3F-35B0-4622-8F05-B2CD93D0F550}"/>
              </a:ext>
            </a:extLst>
          </p:cNvPr>
          <p:cNvSpPr/>
          <p:nvPr/>
        </p:nvSpPr>
        <p:spPr>
          <a:xfrm>
            <a:off x="0" y="746975"/>
            <a:ext cx="3515933" cy="584775"/>
          </a:xfrm>
          <a:prstGeom prst="snip2DiagRect">
            <a:avLst/>
          </a:prstGeom>
          <a:solidFill>
            <a:srgbClr val="248EE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PIN-Point - Datasheet</a:t>
            </a:r>
          </a:p>
        </p:txBody>
      </p:sp>
      <p:pic>
        <p:nvPicPr>
          <p:cNvPr id="32" name="Graphic 31" descr="Badge with solid fill">
            <a:extLst>
              <a:ext uri="{FF2B5EF4-FFF2-40B4-BE49-F238E27FC236}">
                <a16:creationId xmlns:a16="http://schemas.microsoft.com/office/drawing/2014/main" id="{95CD79AC-AD26-4A3B-A86A-0564D4075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6556" y="2460826"/>
            <a:ext cx="255823" cy="255823"/>
          </a:xfrm>
          <a:prstGeom prst="rect">
            <a:avLst/>
          </a:prstGeom>
        </p:spPr>
      </p:pic>
      <p:pic>
        <p:nvPicPr>
          <p:cNvPr id="37" name="Graphic 36" descr="Badge 1 with solid fill">
            <a:extLst>
              <a:ext uri="{FF2B5EF4-FFF2-40B4-BE49-F238E27FC236}">
                <a16:creationId xmlns:a16="http://schemas.microsoft.com/office/drawing/2014/main" id="{E373D0D0-BDF2-49C8-ABAF-20198823D4D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4159" y="5236733"/>
            <a:ext cx="255823" cy="255823"/>
          </a:xfrm>
          <a:prstGeom prst="rect">
            <a:avLst/>
          </a:prstGeom>
        </p:spPr>
      </p:pic>
      <p:pic>
        <p:nvPicPr>
          <p:cNvPr id="39" name="Graphic 38" descr="Badge 3 with solid fill">
            <a:extLst>
              <a:ext uri="{FF2B5EF4-FFF2-40B4-BE49-F238E27FC236}">
                <a16:creationId xmlns:a16="http://schemas.microsoft.com/office/drawing/2014/main" id="{07F45040-91C7-4DD2-AB4D-B2A735B1FA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0959" y="1383970"/>
            <a:ext cx="255823" cy="255823"/>
          </a:xfrm>
          <a:prstGeom prst="rect">
            <a:avLst/>
          </a:prstGeom>
        </p:spPr>
      </p:pic>
      <p:pic>
        <p:nvPicPr>
          <p:cNvPr id="45" name="Graphic 44" descr="Badge 1 with solid fill">
            <a:extLst>
              <a:ext uri="{FF2B5EF4-FFF2-40B4-BE49-F238E27FC236}">
                <a16:creationId xmlns:a16="http://schemas.microsoft.com/office/drawing/2014/main" id="{BA1F6C66-DABD-4BA4-9A3B-9C229DDFA92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858" y="1480886"/>
            <a:ext cx="255823" cy="255823"/>
          </a:xfrm>
          <a:prstGeom prst="rect">
            <a:avLst/>
          </a:prstGeom>
        </p:spPr>
      </p:pic>
      <p:pic>
        <p:nvPicPr>
          <p:cNvPr id="61" name="Graphic 60" descr="Badge with solid fill">
            <a:extLst>
              <a:ext uri="{FF2B5EF4-FFF2-40B4-BE49-F238E27FC236}">
                <a16:creationId xmlns:a16="http://schemas.microsoft.com/office/drawing/2014/main" id="{3169E51D-DB28-42FD-92E5-8EA248D64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858" y="1910330"/>
            <a:ext cx="255823" cy="255823"/>
          </a:xfrm>
          <a:prstGeom prst="rect">
            <a:avLst/>
          </a:prstGeom>
        </p:spPr>
      </p:pic>
      <p:pic>
        <p:nvPicPr>
          <p:cNvPr id="62" name="Graphic 61" descr="Badge 3 with solid fill">
            <a:extLst>
              <a:ext uri="{FF2B5EF4-FFF2-40B4-BE49-F238E27FC236}">
                <a16:creationId xmlns:a16="http://schemas.microsoft.com/office/drawing/2014/main" id="{B4125229-B3F3-4DDF-8396-12A66D39DC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6858" y="2472726"/>
            <a:ext cx="255823" cy="25582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6C491F-3B23-46E2-8F5B-EADD774B7A54}"/>
              </a:ext>
            </a:extLst>
          </p:cNvPr>
          <p:cNvSpPr txBox="1"/>
          <p:nvPr/>
        </p:nvSpPr>
        <p:spPr>
          <a:xfrm>
            <a:off x="502680" y="1472952"/>
            <a:ext cx="2926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0"/>
              </a:rPr>
              <a:t>PIN-Point can open 1 barrier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0A6738-8F5A-4150-A634-898D2FDEF865}"/>
              </a:ext>
            </a:extLst>
          </p:cNvPr>
          <p:cNvSpPr txBox="1"/>
          <p:nvPr/>
        </p:nvSpPr>
        <p:spPr>
          <a:xfrm>
            <a:off x="502681" y="1903076"/>
            <a:ext cx="1987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0"/>
              </a:rPr>
              <a:t>4G/5G router + subscription included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50E811-5B3E-48FB-A80F-5B88C8B52D55}"/>
              </a:ext>
            </a:extLst>
          </p:cNvPr>
          <p:cNvSpPr txBox="1"/>
          <p:nvPr/>
        </p:nvSpPr>
        <p:spPr>
          <a:xfrm>
            <a:off x="502681" y="2477858"/>
            <a:ext cx="1987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0"/>
              </a:rPr>
              <a:t>Keypad with numerical keyboard</a:t>
            </a:r>
          </a:p>
        </p:txBody>
      </p:sp>
      <p:pic>
        <p:nvPicPr>
          <p:cNvPr id="90" name="Picture 16">
            <a:extLst>
              <a:ext uri="{FF2B5EF4-FFF2-40B4-BE49-F238E27FC236}">
                <a16:creationId xmlns:a16="http://schemas.microsoft.com/office/drawing/2014/main" id="{1BC4F403-638F-42D4-AD91-F241B9330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9929" y="9448148"/>
            <a:ext cx="1123222" cy="364065"/>
          </a:xfrm>
          <a:custGeom>
            <a:avLst/>
            <a:gdLst>
              <a:gd name="connsiteX0" fmla="*/ 0 w 1123222"/>
              <a:gd name="connsiteY0" fmla="*/ 0 h 364065"/>
              <a:gd name="connsiteX1" fmla="*/ 550379 w 1123222"/>
              <a:gd name="connsiteY1" fmla="*/ 0 h 364065"/>
              <a:gd name="connsiteX2" fmla="*/ 1123222 w 1123222"/>
              <a:gd name="connsiteY2" fmla="*/ 0 h 364065"/>
              <a:gd name="connsiteX3" fmla="*/ 1123222 w 1123222"/>
              <a:gd name="connsiteY3" fmla="*/ 364065 h 364065"/>
              <a:gd name="connsiteX4" fmla="*/ 561611 w 1123222"/>
              <a:gd name="connsiteY4" fmla="*/ 364065 h 364065"/>
              <a:gd name="connsiteX5" fmla="*/ 0 w 1123222"/>
              <a:gd name="connsiteY5" fmla="*/ 364065 h 364065"/>
              <a:gd name="connsiteX6" fmla="*/ 0 w 1123222"/>
              <a:gd name="connsiteY6" fmla="*/ 0 h 3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222" h="364065" extrusionOk="0">
                <a:moveTo>
                  <a:pt x="0" y="0"/>
                </a:moveTo>
                <a:cubicBezTo>
                  <a:pt x="252048" y="-26705"/>
                  <a:pt x="332027" y="-15456"/>
                  <a:pt x="550379" y="0"/>
                </a:cubicBezTo>
                <a:cubicBezTo>
                  <a:pt x="768731" y="15456"/>
                  <a:pt x="921456" y="3868"/>
                  <a:pt x="1123222" y="0"/>
                </a:cubicBezTo>
                <a:cubicBezTo>
                  <a:pt x="1123536" y="172126"/>
                  <a:pt x="1112345" y="202412"/>
                  <a:pt x="1123222" y="364065"/>
                </a:cubicBezTo>
                <a:cubicBezTo>
                  <a:pt x="868160" y="360390"/>
                  <a:pt x="714978" y="373317"/>
                  <a:pt x="561611" y="364065"/>
                </a:cubicBezTo>
                <a:cubicBezTo>
                  <a:pt x="408244" y="354813"/>
                  <a:pt x="140327" y="371813"/>
                  <a:pt x="0" y="364065"/>
                </a:cubicBezTo>
                <a:cubicBezTo>
                  <a:pt x="-495" y="288891"/>
                  <a:pt x="16178" y="78439"/>
                  <a:pt x="0" y="0"/>
                </a:cubicBezTo>
                <a:close/>
              </a:path>
            </a:pathLst>
          </a:custGeom>
          <a:noFill/>
          <a:ln w="34925">
            <a:solidFill>
              <a:schemeClr val="tx1"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graphicFrame>
        <p:nvGraphicFramePr>
          <p:cNvPr id="95" name="Table 95">
            <a:extLst>
              <a:ext uri="{FF2B5EF4-FFF2-40B4-BE49-F238E27FC236}">
                <a16:creationId xmlns:a16="http://schemas.microsoft.com/office/drawing/2014/main" id="{260E71A7-D306-47F7-B873-3AF53E21D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79466"/>
              </p:ext>
            </p:extLst>
          </p:nvPr>
        </p:nvGraphicFramePr>
        <p:xfrm>
          <a:off x="642323" y="6281555"/>
          <a:ext cx="2423582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791">
                  <a:extLst>
                    <a:ext uri="{9D8B030D-6E8A-4147-A177-3AD203B41FA5}">
                      <a16:colId xmlns:a16="http://schemas.microsoft.com/office/drawing/2014/main" val="3581520827"/>
                    </a:ext>
                  </a:extLst>
                </a:gridCol>
                <a:gridCol w="1478791">
                  <a:extLst>
                    <a:ext uri="{9D8B030D-6E8A-4147-A177-3AD203B41FA5}">
                      <a16:colId xmlns:a16="http://schemas.microsoft.com/office/drawing/2014/main" val="2284430108"/>
                    </a:ext>
                  </a:extLst>
                </a:gridCol>
              </a:tblGrid>
              <a:tr h="22851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PIN-Point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438907"/>
                  </a:ext>
                </a:extLst>
              </a:tr>
              <a:tr h="1582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Width: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80mm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064521"/>
                  </a:ext>
                </a:extLst>
              </a:tr>
              <a:tr h="1582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Depth: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24.5mm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210338"/>
                  </a:ext>
                </a:extLst>
              </a:tr>
              <a:tr h="1582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Height: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122.5mm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282519"/>
                  </a:ext>
                </a:extLst>
              </a:tr>
            </a:tbl>
          </a:graphicData>
        </a:graphic>
      </p:graphicFrame>
      <p:grpSp>
        <p:nvGrpSpPr>
          <p:cNvPr id="40" name="Groep 4">
            <a:extLst>
              <a:ext uri="{FF2B5EF4-FFF2-40B4-BE49-F238E27FC236}">
                <a16:creationId xmlns:a16="http://schemas.microsoft.com/office/drawing/2014/main" id="{281A1D4F-8E2F-462B-B50C-25CB87C81AB9}"/>
              </a:ext>
            </a:extLst>
          </p:cNvPr>
          <p:cNvGrpSpPr/>
          <p:nvPr/>
        </p:nvGrpSpPr>
        <p:grpSpPr>
          <a:xfrm>
            <a:off x="2678909" y="75644"/>
            <a:ext cx="3992348" cy="489023"/>
            <a:chOff x="2273185" y="1691746"/>
            <a:chExt cx="5698768" cy="698043"/>
          </a:xfrm>
        </p:grpSpPr>
        <p:pic>
          <p:nvPicPr>
            <p:cNvPr id="42" name="Picture 16">
              <a:extLst>
                <a:ext uri="{FF2B5EF4-FFF2-40B4-BE49-F238E27FC236}">
                  <a16:creationId xmlns:a16="http://schemas.microsoft.com/office/drawing/2014/main" id="{D4CC90D7-AB6C-4CB6-8224-009671FC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5462" y="1715804"/>
              <a:ext cx="2256491" cy="673985"/>
            </a:xfrm>
            <a:custGeom>
              <a:avLst/>
              <a:gdLst>
                <a:gd name="connsiteX0" fmla="*/ 0 w 2256491"/>
                <a:gd name="connsiteY0" fmla="*/ 0 h 673985"/>
                <a:gd name="connsiteX1" fmla="*/ 541558 w 2256491"/>
                <a:gd name="connsiteY1" fmla="*/ 0 h 673985"/>
                <a:gd name="connsiteX2" fmla="*/ 1037986 w 2256491"/>
                <a:gd name="connsiteY2" fmla="*/ 0 h 673985"/>
                <a:gd name="connsiteX3" fmla="*/ 1647238 w 2256491"/>
                <a:gd name="connsiteY3" fmla="*/ 0 h 673985"/>
                <a:gd name="connsiteX4" fmla="*/ 2256491 w 2256491"/>
                <a:gd name="connsiteY4" fmla="*/ 0 h 673985"/>
                <a:gd name="connsiteX5" fmla="*/ 2256491 w 2256491"/>
                <a:gd name="connsiteY5" fmla="*/ 673985 h 673985"/>
                <a:gd name="connsiteX6" fmla="*/ 1737498 w 2256491"/>
                <a:gd name="connsiteY6" fmla="*/ 673985 h 673985"/>
                <a:gd name="connsiteX7" fmla="*/ 1218505 w 2256491"/>
                <a:gd name="connsiteY7" fmla="*/ 673985 h 673985"/>
                <a:gd name="connsiteX8" fmla="*/ 609253 w 2256491"/>
                <a:gd name="connsiteY8" fmla="*/ 673985 h 673985"/>
                <a:gd name="connsiteX9" fmla="*/ 0 w 2256491"/>
                <a:gd name="connsiteY9" fmla="*/ 673985 h 673985"/>
                <a:gd name="connsiteX10" fmla="*/ 0 w 2256491"/>
                <a:gd name="connsiteY10" fmla="*/ 0 h 67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6491" h="673985" extrusionOk="0">
                  <a:moveTo>
                    <a:pt x="0" y="0"/>
                  </a:moveTo>
                  <a:cubicBezTo>
                    <a:pt x="262113" y="9678"/>
                    <a:pt x="431527" y="-1786"/>
                    <a:pt x="541558" y="0"/>
                  </a:cubicBezTo>
                  <a:cubicBezTo>
                    <a:pt x="651589" y="1786"/>
                    <a:pt x="862650" y="358"/>
                    <a:pt x="1037986" y="0"/>
                  </a:cubicBezTo>
                  <a:cubicBezTo>
                    <a:pt x="1213322" y="-358"/>
                    <a:pt x="1486764" y="-4961"/>
                    <a:pt x="1647238" y="0"/>
                  </a:cubicBezTo>
                  <a:cubicBezTo>
                    <a:pt x="1807712" y="4961"/>
                    <a:pt x="2105093" y="-2577"/>
                    <a:pt x="2256491" y="0"/>
                  </a:cubicBezTo>
                  <a:cubicBezTo>
                    <a:pt x="2249616" y="217796"/>
                    <a:pt x="2266618" y="445840"/>
                    <a:pt x="2256491" y="673985"/>
                  </a:cubicBezTo>
                  <a:cubicBezTo>
                    <a:pt x="2094362" y="666039"/>
                    <a:pt x="1858065" y="674016"/>
                    <a:pt x="1737498" y="673985"/>
                  </a:cubicBezTo>
                  <a:cubicBezTo>
                    <a:pt x="1616931" y="673954"/>
                    <a:pt x="1411808" y="681998"/>
                    <a:pt x="1218505" y="673985"/>
                  </a:cubicBezTo>
                  <a:cubicBezTo>
                    <a:pt x="1025202" y="665972"/>
                    <a:pt x="821472" y="660036"/>
                    <a:pt x="609253" y="673985"/>
                  </a:cubicBezTo>
                  <a:cubicBezTo>
                    <a:pt x="397034" y="687934"/>
                    <a:pt x="303311" y="689025"/>
                    <a:pt x="0" y="673985"/>
                  </a:cubicBezTo>
                  <a:cubicBezTo>
                    <a:pt x="20395" y="525260"/>
                    <a:pt x="-6401" y="292332"/>
                    <a:pt x="0" y="0"/>
                  </a:cubicBezTo>
                  <a:close/>
                </a:path>
              </a:pathLst>
            </a:custGeom>
            <a:noFill/>
            <a:ln w="34925">
              <a:solidFill>
                <a:schemeClr val="tx1">
                  <a:alpha val="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  <p:sp>
          <p:nvSpPr>
            <p:cNvPr id="43" name="Tekstvak 15">
              <a:extLst>
                <a:ext uri="{FF2B5EF4-FFF2-40B4-BE49-F238E27FC236}">
                  <a16:creationId xmlns:a16="http://schemas.microsoft.com/office/drawing/2014/main" id="{1044E14F-DA75-4878-8DA6-0E8B6A35D286}"/>
                </a:ext>
              </a:extLst>
            </p:cNvPr>
            <p:cNvSpPr txBox="1"/>
            <p:nvPr/>
          </p:nvSpPr>
          <p:spPr>
            <a:xfrm>
              <a:off x="2273185" y="1691746"/>
              <a:ext cx="3442277" cy="65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sz="1200" dirty="0">
                  <a:solidFill>
                    <a:srgbClr val="248EEF"/>
                  </a:solidFill>
                  <a:latin typeface="Arial Rounded MT Bold" panose="020F0704030504030204" pitchFamily="34" charset="77"/>
                </a:rPr>
                <a:t>Smart flows</a:t>
              </a:r>
            </a:p>
            <a:p>
              <a:pPr algn="r"/>
              <a:r>
                <a:rPr lang="nl-BE" sz="1200" dirty="0">
                  <a:solidFill>
                    <a:srgbClr val="248EEF"/>
                  </a:solidFill>
                  <a:latin typeface="Arial Rounded MT Bold" panose="020F0704030504030204" pitchFamily="34" charset="77"/>
                </a:rPr>
                <a:t>Efficient logistics </a:t>
              </a:r>
            </a:p>
          </p:txBody>
        </p:sp>
      </p:grpSp>
      <p:graphicFrame>
        <p:nvGraphicFramePr>
          <p:cNvPr id="6" name="Table 95">
            <a:extLst>
              <a:ext uri="{FF2B5EF4-FFF2-40B4-BE49-F238E27FC236}">
                <a16:creationId xmlns:a16="http://schemas.microsoft.com/office/drawing/2014/main" id="{EBDDB231-9CD8-9220-0738-40D171CF0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2540"/>
              </p:ext>
            </p:extLst>
          </p:nvPr>
        </p:nvGraphicFramePr>
        <p:xfrm>
          <a:off x="3784779" y="6282207"/>
          <a:ext cx="2423582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791">
                  <a:extLst>
                    <a:ext uri="{9D8B030D-6E8A-4147-A177-3AD203B41FA5}">
                      <a16:colId xmlns:a16="http://schemas.microsoft.com/office/drawing/2014/main" val="3581520827"/>
                    </a:ext>
                  </a:extLst>
                </a:gridCol>
                <a:gridCol w="1478791">
                  <a:extLst>
                    <a:ext uri="{9D8B030D-6E8A-4147-A177-3AD203B41FA5}">
                      <a16:colId xmlns:a16="http://schemas.microsoft.com/office/drawing/2014/main" val="2284430108"/>
                    </a:ext>
                  </a:extLst>
                </a:gridCol>
              </a:tblGrid>
              <a:tr h="22851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Keypad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438907"/>
                  </a:ext>
                </a:extLst>
              </a:tr>
              <a:tr h="1582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Width: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310mm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064521"/>
                  </a:ext>
                </a:extLst>
              </a:tr>
              <a:tr h="1582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Depth: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170mm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210338"/>
                  </a:ext>
                </a:extLst>
              </a:tr>
              <a:tr h="15820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Height: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410mm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2825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641584-F397-8CA2-3F07-46EF69EAE6DB}"/>
              </a:ext>
            </a:extLst>
          </p:cNvPr>
          <p:cNvSpPr txBox="1"/>
          <p:nvPr/>
        </p:nvSpPr>
        <p:spPr>
          <a:xfrm>
            <a:off x="502681" y="3001946"/>
            <a:ext cx="198730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0"/>
              </a:rPr>
              <a:t>Water-resistant entry for 3 cables: 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Arial Rounded MT Bold" panose="020F0704030504030204" pitchFamily="34" charset="0"/>
              </a:rPr>
              <a:t>Power 230v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Arial Rounded MT Bold" panose="020F0704030504030204" pitchFamily="34" charset="0"/>
              </a:rPr>
              <a:t>Keypad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Arial Rounded MT Bold" panose="020F0704030504030204" pitchFamily="34" charset="0"/>
              </a:rPr>
              <a:t>Barrier (potential free contact)</a:t>
            </a:r>
          </a:p>
          <a:p>
            <a:pPr marL="171450" indent="-171450">
              <a:buFontTx/>
              <a:buChar char="-"/>
            </a:pPr>
            <a:endParaRPr lang="en-US" sz="1100" dirty="0">
              <a:latin typeface="Arial Rounded MT Bold" panose="020F0704030504030204" pitchFamily="34" charset="0"/>
            </a:endParaRPr>
          </a:p>
        </p:txBody>
      </p:sp>
      <p:pic>
        <p:nvPicPr>
          <p:cNvPr id="17" name="Graphic 16" descr="Badge 4 with solid fill">
            <a:extLst>
              <a:ext uri="{FF2B5EF4-FFF2-40B4-BE49-F238E27FC236}">
                <a16:creationId xmlns:a16="http://schemas.microsoft.com/office/drawing/2014/main" id="{6BBB5931-D61E-B7AF-D3B6-4292FCFA9E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3944" y="3001946"/>
            <a:ext cx="255824" cy="255824"/>
          </a:xfrm>
          <a:prstGeom prst="rect">
            <a:avLst/>
          </a:prstGeom>
        </p:spPr>
      </p:pic>
      <p:pic>
        <p:nvPicPr>
          <p:cNvPr id="18" name="Graphic 17" descr="Badge 4 with solid fill">
            <a:extLst>
              <a:ext uri="{FF2B5EF4-FFF2-40B4-BE49-F238E27FC236}">
                <a16:creationId xmlns:a16="http://schemas.microsoft.com/office/drawing/2014/main" id="{E198FF50-FA9F-F555-BA7D-41CCCF7191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9738" y="4352154"/>
            <a:ext cx="255824" cy="2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E7E20B9B-E764-464F-A3D9-2A1BB449A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7" y="8628845"/>
            <a:ext cx="6896637" cy="1277155"/>
          </a:xfrm>
          <a:prstGeom prst="rect">
            <a:avLst/>
          </a:prstGeom>
          <a:noFill/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2A80FD3F-35B0-4622-8F05-B2CD93D0F550}"/>
              </a:ext>
            </a:extLst>
          </p:cNvPr>
          <p:cNvSpPr/>
          <p:nvPr/>
        </p:nvSpPr>
        <p:spPr>
          <a:xfrm>
            <a:off x="0" y="746975"/>
            <a:ext cx="3515933" cy="584775"/>
          </a:xfrm>
          <a:prstGeom prst="snip2DiagRect">
            <a:avLst/>
          </a:prstGeom>
          <a:solidFill>
            <a:srgbClr val="248EE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PIN-Point - Datasheet</a:t>
            </a:r>
          </a:p>
        </p:txBody>
      </p:sp>
      <p:grpSp>
        <p:nvGrpSpPr>
          <p:cNvPr id="10" name="Groep 4">
            <a:extLst>
              <a:ext uri="{FF2B5EF4-FFF2-40B4-BE49-F238E27FC236}">
                <a16:creationId xmlns:a16="http://schemas.microsoft.com/office/drawing/2014/main" id="{819DAFF1-5D1C-4397-A3F6-261B994B67BB}"/>
              </a:ext>
            </a:extLst>
          </p:cNvPr>
          <p:cNvGrpSpPr/>
          <p:nvPr/>
        </p:nvGrpSpPr>
        <p:grpSpPr>
          <a:xfrm>
            <a:off x="2678909" y="75644"/>
            <a:ext cx="3992348" cy="489023"/>
            <a:chOff x="2273185" y="1691746"/>
            <a:chExt cx="5698768" cy="698043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45BDF723-53F0-4658-97FC-0A85611BC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5462" y="1715804"/>
              <a:ext cx="2256491" cy="673985"/>
            </a:xfrm>
            <a:custGeom>
              <a:avLst/>
              <a:gdLst>
                <a:gd name="connsiteX0" fmla="*/ 0 w 2256491"/>
                <a:gd name="connsiteY0" fmla="*/ 0 h 673985"/>
                <a:gd name="connsiteX1" fmla="*/ 541558 w 2256491"/>
                <a:gd name="connsiteY1" fmla="*/ 0 h 673985"/>
                <a:gd name="connsiteX2" fmla="*/ 1037986 w 2256491"/>
                <a:gd name="connsiteY2" fmla="*/ 0 h 673985"/>
                <a:gd name="connsiteX3" fmla="*/ 1647238 w 2256491"/>
                <a:gd name="connsiteY3" fmla="*/ 0 h 673985"/>
                <a:gd name="connsiteX4" fmla="*/ 2256491 w 2256491"/>
                <a:gd name="connsiteY4" fmla="*/ 0 h 673985"/>
                <a:gd name="connsiteX5" fmla="*/ 2256491 w 2256491"/>
                <a:gd name="connsiteY5" fmla="*/ 673985 h 673985"/>
                <a:gd name="connsiteX6" fmla="*/ 1737498 w 2256491"/>
                <a:gd name="connsiteY6" fmla="*/ 673985 h 673985"/>
                <a:gd name="connsiteX7" fmla="*/ 1218505 w 2256491"/>
                <a:gd name="connsiteY7" fmla="*/ 673985 h 673985"/>
                <a:gd name="connsiteX8" fmla="*/ 609253 w 2256491"/>
                <a:gd name="connsiteY8" fmla="*/ 673985 h 673985"/>
                <a:gd name="connsiteX9" fmla="*/ 0 w 2256491"/>
                <a:gd name="connsiteY9" fmla="*/ 673985 h 673985"/>
                <a:gd name="connsiteX10" fmla="*/ 0 w 2256491"/>
                <a:gd name="connsiteY10" fmla="*/ 0 h 67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6491" h="673985" extrusionOk="0">
                  <a:moveTo>
                    <a:pt x="0" y="0"/>
                  </a:moveTo>
                  <a:cubicBezTo>
                    <a:pt x="262113" y="9678"/>
                    <a:pt x="431527" y="-1786"/>
                    <a:pt x="541558" y="0"/>
                  </a:cubicBezTo>
                  <a:cubicBezTo>
                    <a:pt x="651589" y="1786"/>
                    <a:pt x="862650" y="358"/>
                    <a:pt x="1037986" y="0"/>
                  </a:cubicBezTo>
                  <a:cubicBezTo>
                    <a:pt x="1213322" y="-358"/>
                    <a:pt x="1486764" y="-4961"/>
                    <a:pt x="1647238" y="0"/>
                  </a:cubicBezTo>
                  <a:cubicBezTo>
                    <a:pt x="1807712" y="4961"/>
                    <a:pt x="2105093" y="-2577"/>
                    <a:pt x="2256491" y="0"/>
                  </a:cubicBezTo>
                  <a:cubicBezTo>
                    <a:pt x="2249616" y="217796"/>
                    <a:pt x="2266618" y="445840"/>
                    <a:pt x="2256491" y="673985"/>
                  </a:cubicBezTo>
                  <a:cubicBezTo>
                    <a:pt x="2094362" y="666039"/>
                    <a:pt x="1858065" y="674016"/>
                    <a:pt x="1737498" y="673985"/>
                  </a:cubicBezTo>
                  <a:cubicBezTo>
                    <a:pt x="1616931" y="673954"/>
                    <a:pt x="1411808" y="681998"/>
                    <a:pt x="1218505" y="673985"/>
                  </a:cubicBezTo>
                  <a:cubicBezTo>
                    <a:pt x="1025202" y="665972"/>
                    <a:pt x="821472" y="660036"/>
                    <a:pt x="609253" y="673985"/>
                  </a:cubicBezTo>
                  <a:cubicBezTo>
                    <a:pt x="397034" y="687934"/>
                    <a:pt x="303311" y="689025"/>
                    <a:pt x="0" y="673985"/>
                  </a:cubicBezTo>
                  <a:cubicBezTo>
                    <a:pt x="20395" y="525260"/>
                    <a:pt x="-6401" y="292332"/>
                    <a:pt x="0" y="0"/>
                  </a:cubicBezTo>
                  <a:close/>
                </a:path>
              </a:pathLst>
            </a:custGeom>
            <a:noFill/>
            <a:ln w="34925">
              <a:solidFill>
                <a:schemeClr val="tx1">
                  <a:alpha val="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  <p:sp>
          <p:nvSpPr>
            <p:cNvPr id="12" name="Tekstvak 15">
              <a:extLst>
                <a:ext uri="{FF2B5EF4-FFF2-40B4-BE49-F238E27FC236}">
                  <a16:creationId xmlns:a16="http://schemas.microsoft.com/office/drawing/2014/main" id="{9FD2CB82-5197-4301-A3DC-5877DC85399A}"/>
                </a:ext>
              </a:extLst>
            </p:cNvPr>
            <p:cNvSpPr txBox="1"/>
            <p:nvPr/>
          </p:nvSpPr>
          <p:spPr>
            <a:xfrm>
              <a:off x="2273185" y="1691746"/>
              <a:ext cx="3442277" cy="65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sz="1200" dirty="0">
                  <a:solidFill>
                    <a:srgbClr val="248EEF"/>
                  </a:solidFill>
                  <a:latin typeface="Arial Rounded MT Bold" panose="020F0704030504030204" pitchFamily="34" charset="77"/>
                </a:rPr>
                <a:t>Smart flows</a:t>
              </a:r>
            </a:p>
            <a:p>
              <a:pPr algn="r"/>
              <a:r>
                <a:rPr lang="nl-BE" sz="1200" dirty="0">
                  <a:solidFill>
                    <a:srgbClr val="248EEF"/>
                  </a:solidFill>
                  <a:latin typeface="Arial Rounded MT Bold" panose="020F0704030504030204" pitchFamily="34" charset="77"/>
                </a:rPr>
                <a:t>Efficient logistics </a:t>
              </a:r>
            </a:p>
          </p:txBody>
        </p:sp>
      </p:grpSp>
      <p:pic>
        <p:nvPicPr>
          <p:cNvPr id="13" name="Picture 16">
            <a:extLst>
              <a:ext uri="{FF2B5EF4-FFF2-40B4-BE49-F238E27FC236}">
                <a16:creationId xmlns:a16="http://schemas.microsoft.com/office/drawing/2014/main" id="{AE46ED74-FE38-4496-BB66-EC7FD77ED0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9929" y="9448148"/>
            <a:ext cx="1123222" cy="364065"/>
          </a:xfrm>
          <a:custGeom>
            <a:avLst/>
            <a:gdLst>
              <a:gd name="connsiteX0" fmla="*/ 0 w 1123222"/>
              <a:gd name="connsiteY0" fmla="*/ 0 h 364065"/>
              <a:gd name="connsiteX1" fmla="*/ 550379 w 1123222"/>
              <a:gd name="connsiteY1" fmla="*/ 0 h 364065"/>
              <a:gd name="connsiteX2" fmla="*/ 1123222 w 1123222"/>
              <a:gd name="connsiteY2" fmla="*/ 0 h 364065"/>
              <a:gd name="connsiteX3" fmla="*/ 1123222 w 1123222"/>
              <a:gd name="connsiteY3" fmla="*/ 364065 h 364065"/>
              <a:gd name="connsiteX4" fmla="*/ 561611 w 1123222"/>
              <a:gd name="connsiteY4" fmla="*/ 364065 h 364065"/>
              <a:gd name="connsiteX5" fmla="*/ 0 w 1123222"/>
              <a:gd name="connsiteY5" fmla="*/ 364065 h 364065"/>
              <a:gd name="connsiteX6" fmla="*/ 0 w 1123222"/>
              <a:gd name="connsiteY6" fmla="*/ 0 h 3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222" h="364065" extrusionOk="0">
                <a:moveTo>
                  <a:pt x="0" y="0"/>
                </a:moveTo>
                <a:cubicBezTo>
                  <a:pt x="252048" y="-26705"/>
                  <a:pt x="332027" y="-15456"/>
                  <a:pt x="550379" y="0"/>
                </a:cubicBezTo>
                <a:cubicBezTo>
                  <a:pt x="768731" y="15456"/>
                  <a:pt x="921456" y="3868"/>
                  <a:pt x="1123222" y="0"/>
                </a:cubicBezTo>
                <a:cubicBezTo>
                  <a:pt x="1123536" y="172126"/>
                  <a:pt x="1112345" y="202412"/>
                  <a:pt x="1123222" y="364065"/>
                </a:cubicBezTo>
                <a:cubicBezTo>
                  <a:pt x="868160" y="360390"/>
                  <a:pt x="714978" y="373317"/>
                  <a:pt x="561611" y="364065"/>
                </a:cubicBezTo>
                <a:cubicBezTo>
                  <a:pt x="408244" y="354813"/>
                  <a:pt x="140327" y="371813"/>
                  <a:pt x="0" y="364065"/>
                </a:cubicBezTo>
                <a:cubicBezTo>
                  <a:pt x="-495" y="288891"/>
                  <a:pt x="16178" y="78439"/>
                  <a:pt x="0" y="0"/>
                </a:cubicBezTo>
                <a:close/>
              </a:path>
            </a:pathLst>
          </a:custGeom>
          <a:noFill/>
          <a:ln w="34925">
            <a:solidFill>
              <a:schemeClr val="tx1"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1FAB00-D18F-6EBD-2267-A7D4F37A5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37869"/>
              </p:ext>
            </p:extLst>
          </p:nvPr>
        </p:nvGraphicFramePr>
        <p:xfrm>
          <a:off x="756535" y="5995744"/>
          <a:ext cx="5344929" cy="249776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781643">
                  <a:extLst>
                    <a:ext uri="{9D8B030D-6E8A-4147-A177-3AD203B41FA5}">
                      <a16:colId xmlns:a16="http://schemas.microsoft.com/office/drawing/2014/main" val="106429794"/>
                    </a:ext>
                  </a:extLst>
                </a:gridCol>
                <a:gridCol w="1781643">
                  <a:extLst>
                    <a:ext uri="{9D8B030D-6E8A-4147-A177-3AD203B41FA5}">
                      <a16:colId xmlns:a16="http://schemas.microsoft.com/office/drawing/2014/main" val="2079243997"/>
                    </a:ext>
                  </a:extLst>
                </a:gridCol>
                <a:gridCol w="1781643">
                  <a:extLst>
                    <a:ext uri="{9D8B030D-6E8A-4147-A177-3AD203B41FA5}">
                      <a16:colId xmlns:a16="http://schemas.microsoft.com/office/drawing/2014/main" val="1818551818"/>
                    </a:ext>
                  </a:extLst>
                </a:gridCol>
              </a:tblGrid>
              <a:tr h="189260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PIN-Point enclosure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rgbClr val="248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Keypad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8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66885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Pre-requisites to be provided on site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48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rgbClr val="248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8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06541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r>
                        <a:rPr lang="en-US" sz="900" dirty="0"/>
                        <a:t>Cables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1 </a:t>
                      </a:r>
                      <a:r>
                        <a:rPr lang="nl-BE" sz="900"/>
                        <a:t>x signal cable to connect the barrier, </a:t>
                      </a:r>
                      <a:r>
                        <a:rPr lang="nl-BE" sz="900" dirty="0"/>
                        <a:t>1 x Electricity 230v</a:t>
                      </a:r>
                      <a:endParaRPr lang="en-US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1 x STP Fieldbus cable</a:t>
                      </a:r>
                      <a:endParaRPr lang="en-US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6898"/>
                  </a:ext>
                </a:extLst>
              </a:tr>
              <a:tr h="307549">
                <a:tc>
                  <a:txBody>
                    <a:bodyPr/>
                    <a:lstStyle/>
                    <a:p>
                      <a:r>
                        <a:rPr lang="en-US" sz="900" dirty="0"/>
                        <a:t>Surface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60034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Technical specs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48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rgbClr val="248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8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45637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r>
                        <a:rPr lang="en-US" sz="900" dirty="0"/>
                        <a:t>Power use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230v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12v – powered via PIN-Point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740879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r>
                        <a:rPr lang="en-US" sz="900" dirty="0"/>
                        <a:t>Environmental Rating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Outdoor IP66 – IK10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Outdoor IP65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0917684"/>
                  </a:ext>
                </a:extLst>
              </a:tr>
              <a:tr h="283531">
                <a:tc>
                  <a:txBody>
                    <a:bodyPr/>
                    <a:lstStyle/>
                    <a:p>
                      <a:r>
                        <a:rPr lang="en-US" sz="900" dirty="0"/>
                        <a:t>Operating Condition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0°C – 40°C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dirty="0"/>
                        <a:t>-35°C – 66°C</a:t>
                      </a:r>
                      <a:br>
                        <a:rPr lang="nl-BE" sz="900" dirty="0"/>
                      </a:br>
                      <a:r>
                        <a:rPr lang="en-GB" sz="900" dirty="0"/>
                        <a:t>0% to 95% non-condensing</a:t>
                      </a:r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5647112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General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48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rgbClr val="248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48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19601"/>
                  </a:ext>
                </a:extLst>
              </a:tr>
              <a:tr h="307549">
                <a:tc>
                  <a:txBody>
                    <a:bodyPr/>
                    <a:lstStyle/>
                    <a:p>
                      <a:r>
                        <a:rPr lang="en-US" sz="900" dirty="0"/>
                        <a:t>Materials/casing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Polyester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Polycarbonate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1846593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r>
                        <a:rPr lang="en-US" sz="900" dirty="0"/>
                        <a:t>Warranty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BE" sz="900" dirty="0"/>
                        <a:t>1 </a:t>
                      </a:r>
                      <a:r>
                        <a:rPr lang="nl-BE" sz="900" dirty="0" err="1"/>
                        <a:t>year</a:t>
                      </a:r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 year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8238668"/>
                  </a:ext>
                </a:extLst>
              </a:tr>
            </a:tbl>
          </a:graphicData>
        </a:graphic>
      </p:graphicFrame>
      <p:pic>
        <p:nvPicPr>
          <p:cNvPr id="19" name="Picture 18" descr="A drawing of a box&#10;&#10;Description automatically generated">
            <a:extLst>
              <a:ext uri="{FF2B5EF4-FFF2-40B4-BE49-F238E27FC236}">
                <a16:creationId xmlns:a16="http://schemas.microsoft.com/office/drawing/2014/main" id="{53643A0B-D0BA-DF32-DAC5-5C3821EB1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5" y="1706806"/>
            <a:ext cx="2593155" cy="3514941"/>
          </a:xfrm>
          <a:prstGeom prst="rect">
            <a:avLst/>
          </a:prstGeom>
        </p:spPr>
      </p:pic>
      <p:pic>
        <p:nvPicPr>
          <p:cNvPr id="21" name="Picture 20" descr="A diagram of a cell phone&#10;&#10;Description automatically generated">
            <a:extLst>
              <a:ext uri="{FF2B5EF4-FFF2-40B4-BE49-F238E27FC236}">
                <a16:creationId xmlns:a16="http://schemas.microsoft.com/office/drawing/2014/main" id="{112B0BD4-5113-1FFE-2737-F86F87746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83"/>
          <a:stretch/>
        </p:blipFill>
        <p:spPr>
          <a:xfrm>
            <a:off x="4004907" y="1706806"/>
            <a:ext cx="1778000" cy="17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1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3E5BC-47AE-1B6F-85F8-8D53218B6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4CC446C7-0F4A-4150-FD66-1901412F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7" y="8628845"/>
            <a:ext cx="6896637" cy="1277155"/>
          </a:xfrm>
          <a:prstGeom prst="rect">
            <a:avLst/>
          </a:prstGeom>
          <a:noFill/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875E3A7-ACF5-385F-2DB9-54BB62B5B6FA}"/>
              </a:ext>
            </a:extLst>
          </p:cNvPr>
          <p:cNvSpPr/>
          <p:nvPr/>
        </p:nvSpPr>
        <p:spPr>
          <a:xfrm>
            <a:off x="0" y="746975"/>
            <a:ext cx="3515933" cy="584775"/>
          </a:xfrm>
          <a:prstGeom prst="snip2DiagRect">
            <a:avLst/>
          </a:prstGeom>
          <a:solidFill>
            <a:srgbClr val="248EE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PIN-Point datasheet</a:t>
            </a:r>
          </a:p>
        </p:txBody>
      </p:sp>
      <p:grpSp>
        <p:nvGrpSpPr>
          <p:cNvPr id="10" name="Groep 4">
            <a:extLst>
              <a:ext uri="{FF2B5EF4-FFF2-40B4-BE49-F238E27FC236}">
                <a16:creationId xmlns:a16="http://schemas.microsoft.com/office/drawing/2014/main" id="{E3AC0C48-E009-B8F0-212C-FEBCF9FB84CF}"/>
              </a:ext>
            </a:extLst>
          </p:cNvPr>
          <p:cNvGrpSpPr/>
          <p:nvPr/>
        </p:nvGrpSpPr>
        <p:grpSpPr>
          <a:xfrm>
            <a:off x="2678909" y="75644"/>
            <a:ext cx="3992348" cy="489023"/>
            <a:chOff x="2273185" y="1691746"/>
            <a:chExt cx="5698768" cy="698043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BA6D403B-E22C-E5B1-0528-AD566FE3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5462" y="1715804"/>
              <a:ext cx="2256491" cy="673985"/>
            </a:xfrm>
            <a:custGeom>
              <a:avLst/>
              <a:gdLst>
                <a:gd name="connsiteX0" fmla="*/ 0 w 2256491"/>
                <a:gd name="connsiteY0" fmla="*/ 0 h 673985"/>
                <a:gd name="connsiteX1" fmla="*/ 541558 w 2256491"/>
                <a:gd name="connsiteY1" fmla="*/ 0 h 673985"/>
                <a:gd name="connsiteX2" fmla="*/ 1037986 w 2256491"/>
                <a:gd name="connsiteY2" fmla="*/ 0 h 673985"/>
                <a:gd name="connsiteX3" fmla="*/ 1647238 w 2256491"/>
                <a:gd name="connsiteY3" fmla="*/ 0 h 673985"/>
                <a:gd name="connsiteX4" fmla="*/ 2256491 w 2256491"/>
                <a:gd name="connsiteY4" fmla="*/ 0 h 673985"/>
                <a:gd name="connsiteX5" fmla="*/ 2256491 w 2256491"/>
                <a:gd name="connsiteY5" fmla="*/ 673985 h 673985"/>
                <a:gd name="connsiteX6" fmla="*/ 1737498 w 2256491"/>
                <a:gd name="connsiteY6" fmla="*/ 673985 h 673985"/>
                <a:gd name="connsiteX7" fmla="*/ 1218505 w 2256491"/>
                <a:gd name="connsiteY7" fmla="*/ 673985 h 673985"/>
                <a:gd name="connsiteX8" fmla="*/ 609253 w 2256491"/>
                <a:gd name="connsiteY8" fmla="*/ 673985 h 673985"/>
                <a:gd name="connsiteX9" fmla="*/ 0 w 2256491"/>
                <a:gd name="connsiteY9" fmla="*/ 673985 h 673985"/>
                <a:gd name="connsiteX10" fmla="*/ 0 w 2256491"/>
                <a:gd name="connsiteY10" fmla="*/ 0 h 67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6491" h="673985" extrusionOk="0">
                  <a:moveTo>
                    <a:pt x="0" y="0"/>
                  </a:moveTo>
                  <a:cubicBezTo>
                    <a:pt x="262113" y="9678"/>
                    <a:pt x="431527" y="-1786"/>
                    <a:pt x="541558" y="0"/>
                  </a:cubicBezTo>
                  <a:cubicBezTo>
                    <a:pt x="651589" y="1786"/>
                    <a:pt x="862650" y="358"/>
                    <a:pt x="1037986" y="0"/>
                  </a:cubicBezTo>
                  <a:cubicBezTo>
                    <a:pt x="1213322" y="-358"/>
                    <a:pt x="1486764" y="-4961"/>
                    <a:pt x="1647238" y="0"/>
                  </a:cubicBezTo>
                  <a:cubicBezTo>
                    <a:pt x="1807712" y="4961"/>
                    <a:pt x="2105093" y="-2577"/>
                    <a:pt x="2256491" y="0"/>
                  </a:cubicBezTo>
                  <a:cubicBezTo>
                    <a:pt x="2249616" y="217796"/>
                    <a:pt x="2266618" y="445840"/>
                    <a:pt x="2256491" y="673985"/>
                  </a:cubicBezTo>
                  <a:cubicBezTo>
                    <a:pt x="2094362" y="666039"/>
                    <a:pt x="1858065" y="674016"/>
                    <a:pt x="1737498" y="673985"/>
                  </a:cubicBezTo>
                  <a:cubicBezTo>
                    <a:pt x="1616931" y="673954"/>
                    <a:pt x="1411808" y="681998"/>
                    <a:pt x="1218505" y="673985"/>
                  </a:cubicBezTo>
                  <a:cubicBezTo>
                    <a:pt x="1025202" y="665972"/>
                    <a:pt x="821472" y="660036"/>
                    <a:pt x="609253" y="673985"/>
                  </a:cubicBezTo>
                  <a:cubicBezTo>
                    <a:pt x="397034" y="687934"/>
                    <a:pt x="303311" y="689025"/>
                    <a:pt x="0" y="673985"/>
                  </a:cubicBezTo>
                  <a:cubicBezTo>
                    <a:pt x="20395" y="525260"/>
                    <a:pt x="-6401" y="292332"/>
                    <a:pt x="0" y="0"/>
                  </a:cubicBezTo>
                  <a:close/>
                </a:path>
              </a:pathLst>
            </a:custGeom>
            <a:noFill/>
            <a:ln w="34925">
              <a:solidFill>
                <a:schemeClr val="tx1">
                  <a:alpha val="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  <p:sp>
          <p:nvSpPr>
            <p:cNvPr id="12" name="Tekstvak 15">
              <a:extLst>
                <a:ext uri="{FF2B5EF4-FFF2-40B4-BE49-F238E27FC236}">
                  <a16:creationId xmlns:a16="http://schemas.microsoft.com/office/drawing/2014/main" id="{F2A515B3-B5DF-DE8E-0589-644FA9AEC048}"/>
                </a:ext>
              </a:extLst>
            </p:cNvPr>
            <p:cNvSpPr txBox="1"/>
            <p:nvPr/>
          </p:nvSpPr>
          <p:spPr>
            <a:xfrm>
              <a:off x="2273185" y="1691746"/>
              <a:ext cx="3442277" cy="65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sz="1200" dirty="0">
                  <a:solidFill>
                    <a:srgbClr val="248EEF"/>
                  </a:solidFill>
                  <a:latin typeface="Arial Rounded MT Bold" panose="020F0704030504030204" pitchFamily="34" charset="77"/>
                </a:rPr>
                <a:t>Smart flows</a:t>
              </a:r>
            </a:p>
            <a:p>
              <a:pPr algn="r"/>
              <a:r>
                <a:rPr lang="nl-BE" sz="1200" dirty="0">
                  <a:solidFill>
                    <a:srgbClr val="248EEF"/>
                  </a:solidFill>
                  <a:latin typeface="Arial Rounded MT Bold" panose="020F0704030504030204" pitchFamily="34" charset="77"/>
                </a:rPr>
                <a:t>Efficient logistics </a:t>
              </a:r>
            </a:p>
          </p:txBody>
        </p:sp>
      </p:grpSp>
      <p:pic>
        <p:nvPicPr>
          <p:cNvPr id="13" name="Picture 16">
            <a:extLst>
              <a:ext uri="{FF2B5EF4-FFF2-40B4-BE49-F238E27FC236}">
                <a16:creationId xmlns:a16="http://schemas.microsoft.com/office/drawing/2014/main" id="{A0AEDA76-5872-7B94-7E8A-79A55C28C3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9929" y="9448148"/>
            <a:ext cx="1123222" cy="364065"/>
          </a:xfrm>
          <a:custGeom>
            <a:avLst/>
            <a:gdLst>
              <a:gd name="connsiteX0" fmla="*/ 0 w 1123222"/>
              <a:gd name="connsiteY0" fmla="*/ 0 h 364065"/>
              <a:gd name="connsiteX1" fmla="*/ 550379 w 1123222"/>
              <a:gd name="connsiteY1" fmla="*/ 0 h 364065"/>
              <a:gd name="connsiteX2" fmla="*/ 1123222 w 1123222"/>
              <a:gd name="connsiteY2" fmla="*/ 0 h 364065"/>
              <a:gd name="connsiteX3" fmla="*/ 1123222 w 1123222"/>
              <a:gd name="connsiteY3" fmla="*/ 364065 h 364065"/>
              <a:gd name="connsiteX4" fmla="*/ 561611 w 1123222"/>
              <a:gd name="connsiteY4" fmla="*/ 364065 h 364065"/>
              <a:gd name="connsiteX5" fmla="*/ 0 w 1123222"/>
              <a:gd name="connsiteY5" fmla="*/ 364065 h 364065"/>
              <a:gd name="connsiteX6" fmla="*/ 0 w 1123222"/>
              <a:gd name="connsiteY6" fmla="*/ 0 h 3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222" h="364065" extrusionOk="0">
                <a:moveTo>
                  <a:pt x="0" y="0"/>
                </a:moveTo>
                <a:cubicBezTo>
                  <a:pt x="252048" y="-26705"/>
                  <a:pt x="332027" y="-15456"/>
                  <a:pt x="550379" y="0"/>
                </a:cubicBezTo>
                <a:cubicBezTo>
                  <a:pt x="768731" y="15456"/>
                  <a:pt x="921456" y="3868"/>
                  <a:pt x="1123222" y="0"/>
                </a:cubicBezTo>
                <a:cubicBezTo>
                  <a:pt x="1123536" y="172126"/>
                  <a:pt x="1112345" y="202412"/>
                  <a:pt x="1123222" y="364065"/>
                </a:cubicBezTo>
                <a:cubicBezTo>
                  <a:pt x="868160" y="360390"/>
                  <a:pt x="714978" y="373317"/>
                  <a:pt x="561611" y="364065"/>
                </a:cubicBezTo>
                <a:cubicBezTo>
                  <a:pt x="408244" y="354813"/>
                  <a:pt x="140327" y="371813"/>
                  <a:pt x="0" y="364065"/>
                </a:cubicBezTo>
                <a:cubicBezTo>
                  <a:pt x="-495" y="288891"/>
                  <a:pt x="16178" y="78439"/>
                  <a:pt x="0" y="0"/>
                </a:cubicBezTo>
                <a:close/>
              </a:path>
            </a:pathLst>
          </a:custGeom>
          <a:noFill/>
          <a:ln w="34925">
            <a:solidFill>
              <a:schemeClr val="tx1"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B370F-3C97-5FD7-183B-ADEC59B7D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33" y="1698763"/>
            <a:ext cx="6077096" cy="37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1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155</Words>
  <Application>Microsoft Macintosh PowerPoint</Application>
  <PresentationFormat>A4 Paper (210x297 mm)</PresentationFormat>
  <Paragraphs>56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Nova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Maarten van Heeringen</dc:creator>
  <cp:lastModifiedBy>Matti Desmet</cp:lastModifiedBy>
  <cp:revision>27</cp:revision>
  <dcterms:created xsi:type="dcterms:W3CDTF">2021-06-17T12:53:56Z</dcterms:created>
  <dcterms:modified xsi:type="dcterms:W3CDTF">2025-01-15T09:22:55Z</dcterms:modified>
</cp:coreProperties>
</file>